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4" Type="http://schemas.openxmlformats.org/officeDocument/2006/relationships/viewProps" Target="viewProps.xml" /><Relationship Id="rId1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6" Type="http://schemas.openxmlformats.org/officeDocument/2006/relationships/tableStyles" Target="tableStyles.xml" /><Relationship Id="rId1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jp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png" /><Relationship Id="rId2" Type="http://schemas.openxmlformats.org/officeDocument/2006/relationships/image" Target="../media/image2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5.png" /><Relationship Id="rId2" Type="http://schemas.openxmlformats.org/officeDocument/2006/relationships/image" Target="../media/image34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br/>
                <a:r>
                  <a:rPr/>
                  <a:t>Localized (T1b/T2): Surgery (esophagectomy)</a:t>
                </a:r>
              </a:p>
              <a:p>
                <a:pPr lvl="0" indent="0" marL="0">
                  <a:buNone/>
                </a:pPr>
                <a:br/>
                <a:r>
                  <a:rPr/>
                  <a:t>Locally-advanced (T3M0):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br/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</a:t>
            </a:r>
            <a:r>
              <a:rPr i="1"/>
              <a:t>adenocarcinoma</a:t>
            </a:r>
            <a:r>
              <a:rPr/>
              <a:t> an alternative to chemotherapy + radiation is “Sandwich” chemotherapy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Treatment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FLOT Chemo every 2 weeks x 4 (=8 weeks total)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Chemo every 2 weeks x 4 (=8 weeks total)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Durvalumab Immunotherapy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cells can turn off immune cells using a protein PD-L1</a:t>
            </a:r>
          </a:p>
          <a:p>
            <a:pPr lvl="0" indent="0" marL="0">
              <a:buNone/>
            </a:pPr>
            <a:r>
              <a:rPr/>
              <a:t>Darvalumab turns on immune cells by counteracting PD-L1</a:t>
            </a:r>
          </a:p>
          <a:p>
            <a:pPr lvl="0" indent="0" marL="0">
              <a:buNone/>
            </a:pPr>
            <a:r>
              <a:rPr/>
              <a:t>Durvalumab strengthens the immmune system to fight cancer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Matterhorn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The Matterhorn clinical trial compared two types of treatment:</a:t>
                </a:r>
              </a:p>
              <a:p>
                <a:pPr lvl="0" indent="0" marL="0">
                  <a:buNone/>
                </a:pPr>
                <a:r>
                  <a:rPr/>
                  <a:t>FLOT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</a:t>
                </a:r>
              </a:p>
              <a:p>
                <a:pPr lvl="0" indent="0" marL="0">
                  <a:buNone/>
                </a:pPr>
                <a:r>
                  <a:rPr/>
                  <a:t>FLOT + Durvalumab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FLOT + Durvalumab</a:t>
                </a:r>
              </a:p>
              <a:p>
                <a:pPr lvl="0" indent="0" marL="0">
                  <a:buNone/>
                </a:pPr>
                <a:r>
                  <a:rPr/>
                  <a:t>Better survival with addition of durvalumab to FLOT</a:t>
                </a:r>
              </a:p>
              <a:p>
                <a:pPr lvl="0" indent="0" marL="0">
                  <a:buNone/>
                </a:pPr>
                <a:r>
                  <a:rPr b="1"/>
                  <a:t>Treatment with durvalumab depends upon approval from insurance company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FLOT Chemo ± Durvalumab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FLOT (8 weeks)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(8 weeks)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+ Durvalumab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Surgery (4-6 weeks later)</a:t>
            </a:r>
          </a:p>
          <a:p>
            <a:pPr lvl="0"/>
            <a:r>
              <a:rPr/>
              <a:t>FLOT + Durvalumab (8 wks)</a:t>
            </a:r>
          </a:p>
          <a:p>
            <a:pPr lvl="0"/>
            <a:r>
              <a:rPr/>
              <a:t>Durvalumab monthly x10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Tumor Biomarkers - Pathology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Show whether other drugs may be helpful:</a:t>
                </a:r>
              </a:p>
              <a:p>
                <a:pPr lvl="0"/>
                <a:r>
                  <a:rPr/>
                  <a:t>HER-2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Herceptin can be helpful</a:t>
                </a:r>
              </a:p>
              <a:p>
                <a:pPr lvl="0"/>
                <a:r>
                  <a:rPr/>
                  <a:t>PD-L1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helpful</a:t>
                </a:r>
              </a:p>
              <a:p>
                <a:pPr lvl="0"/>
                <a:r>
                  <a:rPr/>
                  <a:t>MMR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Immunotherapy can be very helpful</a:t>
                </a:r>
              </a:p>
              <a:p>
                <a:pPr lvl="0" indent="0" marL="0">
                  <a:buNone/>
                </a:pPr>
                <a:r>
                  <a:rPr/>
                  <a:t>Biomarkers reported in a separate pathology report</a:t>
                </a:r>
              </a:p>
              <a:p>
                <a:pPr lvl="0" indent="0" marL="0">
                  <a:buNone/>
                </a:pPr>
                <a:r>
                  <a:rPr/>
                  <a:t>Your medical oncologist will review these with you</a:t>
                </a:r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2026-02-23T19:32:20Z</dcterms:created>
  <dcterms:modified xsi:type="dcterms:W3CDTF">2026-02-23T19:32:20Z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